
<file path=[Content_Types].xml><?xml version="1.0" encoding="utf-8"?>
<Types xmlns="http://schemas.openxmlformats.org/package/2006/content-types">
  <Default Extension="rels" ContentType="application/vnd.openxmlformats-package.relationships+xml"/>
  <Default Extension="jpeg" ContentType="image/jpeg"/>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11-->
<p:presentation xmlns:r="http://schemas.openxmlformats.org/officeDocument/2006/relationships" xmlns:a="http://schemas.openxmlformats.org/drawingml/2006/main" xmlns:p="http://schemas.openxmlformats.org/presentationml/2006/main" saveSubsetFonts="1">
  <p:sldMasterIdLst>
    <p:sldMasterId id="2147483671" r:id="rId1"/>
  </p:sldMasterIdLst>
  <p:notesMasterIdLst>
    <p:notesMasterId r:id="rId2"/>
  </p:notesMasterIdLst>
  <p:sldIdLst>
    <p:sldId id="259" r:id="rId3"/>
  </p:sldIdLst>
  <p:sldSz cx="6858000" cy="9906000"/>
  <p:notesSz cx="6858000" cy="914400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0"/>
    <p:restoredTop sz="0"/>
  </p:normalViewPr>
  <p:slideViewPr>
    <p:cSldViewPr>
      <p:cViewPr varScale="1">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3.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D600BD0-8FE2-4E79-AEE6-EC9394AD79B5}" type="datetimeFigureOut">
              <a:rPr kumimoji="1" lang="ja-JP" altLang="en-US" smtClean="0"/>
              <a:t>2021/6/24</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7A4C681-007A-4737-ADA8-A5EC75485897}" type="slidenum">
              <a:rPr kumimoji="1" lang="ja-JP" altLang="en-US" smtClean="0"/>
              <a:t>‹#›</a:t>
            </a:fld>
            <a:endParaRPr kumimoji="1" lang="ja-JP" altLang="en-US"/>
          </a:p>
        </p:txBody>
      </p:sp>
    </p:spTree>
    <p:extLst>
      <p:ext uri="{BB962C8B-B14F-4D97-AF65-F5344CB8AC3E}">
        <p14:creationId xmlns:p14="http://schemas.microsoft.com/office/powerpoint/2010/main" val="1349450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A4C681-007A-4737-ADA8-A5EC75485897}" type="slidenum">
              <a:rPr kumimoji="1" lang="ja-JP" altLang="en-US" smtClean="0"/>
              <a:t>1</a:t>
            </a:fld>
            <a:endParaRPr kumimoji="1" lang="ja-JP" altLang="en-US"/>
          </a:p>
        </p:txBody>
      </p:sp>
    </p:spTree>
    <p:extLst>
      <p:ext uri="{BB962C8B-B14F-4D97-AF65-F5344CB8AC3E}">
        <p14:creationId xmlns:p14="http://schemas.microsoft.com/office/powerpoint/2010/main" val="183126049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タイトル スライド">
    <p:spTree>
      <p:nvGrpSpPr>
        <p:cNvPr id="1" name=""/>
        <p:cNvGrpSpPr/>
        <p:nvPr/>
      </p:nvGrpSpPr>
      <p:grpSpPr>
        <a:xfrm>
          <a:off x="0" y="0"/>
          <a: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62011047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タイトルと&#10;縦書きテキスト">
    <p:spTree>
      <p:nvGrpSpPr>
        <p:cNvPr id="1" name=""/>
        <p:cNvGrpSpPr/>
        <p:nvPr/>
      </p:nvGrpSpPr>
      <p:grpSpPr>
        <a:xfrm>
          <a:off x="0" y="0"/>
          <a: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6897746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縦書きタイトルと&#10;縦書きテキスト">
    <p:spTree>
      <p:nvGrpSpPr>
        <p:cNvPr id="1" name=""/>
        <p:cNvGrpSpPr/>
        <p:nvPr/>
      </p:nvGrpSpPr>
      <p:grpSpPr>
        <a:xfrm>
          <a:off x="0" y="0"/>
          <a: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56841188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タイトルとコンテンツ">
    <p:spTree>
      <p:nvGrpSpPr>
        <p:cNvPr id="1" name=""/>
        <p:cNvGrpSpPr/>
        <p:nvPr/>
      </p:nvGrpSpPr>
      <p:grpSpPr>
        <a:xfrm>
          <a:off x="0" y="0"/>
          <a: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332464760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セクション見出し">
    <p:spTree>
      <p:nvGrpSpPr>
        <p:cNvPr id="1" name=""/>
        <p:cNvGrpSpPr/>
        <p:nvPr/>
      </p:nvGrpSpPr>
      <p:grpSpPr>
        <a:xfrm>
          <a:off x="0" y="0"/>
          <a: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83870934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2 つのコンテンツ">
    <p:spTree>
      <p:nvGrpSpPr>
        <p:cNvPr id="1" name=""/>
        <p:cNvGrpSpPr/>
        <p:nvPr/>
      </p:nvGrpSpPr>
      <p:grpSpPr>
        <a:xfrm>
          <a:off x="0" y="0"/>
          <a: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0347270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比較">
    <p:spTree>
      <p:nvGrpSpPr>
        <p:cNvPr id="1" name=""/>
        <p:cNvGrpSpPr/>
        <p:nvPr/>
      </p:nvGrpSpPr>
      <p:grpSpPr>
        <a:xfrm>
          <a:off x="0" y="0"/>
          <a: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53799728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タイトルのみ">
    <p:spTree>
      <p:nvGrpSpPr>
        <p:cNvPr id="1" name=""/>
        <p:cNvGrpSpPr/>
        <p:nvPr/>
      </p:nvGrpSpPr>
      <p:grpSpPr>
        <a:xfrm>
          <a:off x="0" y="0"/>
          <a: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5222762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白紙">
    <p:spTree>
      <p:nvGrpSpPr>
        <p:cNvPr id="1" name=""/>
        <p:cNvGrpSpPr/>
        <p:nvPr/>
      </p:nvGrpSpPr>
      <p:grpSpPr>
        <a:xfrm>
          <a:off x="0" y="0"/>
          <a:ext cx="0" cy="0"/>
        </a:xfrm>
      </p:grpSpPr>
      <p:sp>
        <p:nvSpPr>
          <p:cNvPr id="2" name="日付プレースホルダー 1"/>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307364041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タイトル付きの&#10;コンテンツ">
    <p:spTree>
      <p:nvGrpSpPr>
        <p:cNvPr id="1" name=""/>
        <p:cNvGrpSpPr/>
        <p:nvPr/>
      </p:nvGrpSpPr>
      <p:grpSpPr>
        <a:xfrm>
          <a:off x="0" y="0"/>
          <a: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36998534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タイトル付きの図">
    <p:spTree>
      <p:nvGrpSpPr>
        <p:cNvPr id="1" name=""/>
        <p:cNvGrpSpPr/>
        <p:nvPr/>
      </p:nvGrpSpPr>
      <p:grpSpPr>
        <a:xfrm>
          <a:off x="0" y="0"/>
          <a: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44652507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2336250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emf" /><Relationship Id="rId4" Type="http://schemas.openxmlformats.org/officeDocument/2006/relationships/image" Target="../media/image2.emf" /><Relationship Id="rId5" Type="http://schemas.openxmlformats.org/officeDocument/2006/relationships/image" Target="../media/image3.png" /><Relationship Id="rId6" Type="http://schemas.openxmlformats.org/officeDocument/2006/relationships/image" Target="../media/image4.emf"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正方形/長方形 2"/>
          <p:cNvSpPr/>
          <p:nvPr/>
        </p:nvSpPr>
        <p:spPr>
          <a:xfrm>
            <a:off x="154364" y="1640632"/>
            <a:ext cx="6514996" cy="1496170"/>
          </a:xfrm>
          <a:prstGeom prst="rect">
            <a:avLst/>
          </a:prstGeom>
          <a:noFill/>
          <a:ln w="28575">
            <a:solidFill>
              <a:srgbClr val="FF000D"/>
            </a:solidFill>
          </a:ln>
        </p:spPr>
        <p:txBody>
          <a:bodyPr wrap="square" tIns="36000" bIns="36000">
            <a:spAutoFit/>
          </a:bodyPr>
          <a:lstStyle>
            <a:defPPr>
              <a:defRPr lang="ja-JP"/>
            </a:defPPr>
          </a:lstStyle>
          <a:p>
            <a:pPr marL="0" algn="l" defTabSz="914400">
              <a:spcBef>
                <a:spcPts val="300"/>
              </a:spcBef>
              <a:buNone/>
              <a:defRPr kumimoji="1" sz="1800" b="0" i="0" normalizeH="0" noProof="0">
                <a:uLnTx/>
                <a:uFillTx/>
                <a:latin typeface="+mn-lt"/>
                <a:ea typeface="+mn-ea"/>
                <a:cs typeface="+mn-cs"/>
              </a:defRPr>
            </a:pPr>
            <a:r>
              <a:rPr kumimoji="1" lang="ja-JP" altLang="en-US" sz="1800" b="0" i="0" normalizeH="0" noProof="0">
                <a:uLnTx/>
                <a:uFillTx/>
                <a:latin typeface="+mn-lt"/>
                <a:ea typeface="+mn-ea"/>
                <a:cs typeface="+mn-cs"/>
              </a:rPr>
              <a:t>　近県でサツマイモに大きな被害を与えるサツマイモ基腐病が発生しています。本病は感染した種いもや苗で感染が広がる可能性があります。</a:t>
            </a:r>
            <a:endParaRPr lang="en-US" altLang="ja-JP"/>
          </a:p>
          <a:p>
            <a:pPr marL="0" algn="l" defTabSz="914400">
              <a:spcBef>
                <a:spcPts val="300"/>
              </a:spcBef>
              <a:buNone/>
              <a:defRPr kumimoji="1" sz="1800" b="0" i="0" normalizeH="0" noProof="0">
                <a:uLnTx/>
                <a:uFillTx/>
                <a:latin typeface="+mn-lt"/>
                <a:ea typeface="+mn-ea"/>
                <a:cs typeface="+mn-cs"/>
              </a:defRPr>
            </a:pPr>
            <a:r>
              <a:rPr kumimoji="1" lang="ja-JP" altLang="en-US" sz="1800" b="0" i="0" normalizeH="0" noProof="0">
                <a:uLnTx/>
                <a:uFillTx/>
                <a:latin typeface="+mn-lt"/>
                <a:ea typeface="+mn-ea"/>
                <a:cs typeface="+mn-cs"/>
              </a:rPr>
              <a:t>　本病の発生に注意し、もし発生が疑われる株を見つけた場合は直ちに下記の機関に連絡してください。</a:t>
            </a:r>
            <a:endParaRPr lang="en-US" altLang="ja-JP"/>
          </a:p>
        </p:txBody>
      </p:sp>
      <p:sp>
        <p:nvSpPr>
          <p:cNvPr id="6" name="正方形/長方形 5"/>
          <p:cNvSpPr/>
          <p:nvPr/>
        </p:nvSpPr>
        <p:spPr>
          <a:xfrm>
            <a:off x="47901" y="7705859"/>
            <a:ext cx="6762197" cy="659155"/>
          </a:xfrm>
          <a:prstGeom prst="rect">
            <a:avLst/>
          </a:prstGeom>
          <a:solidFill>
            <a:srgbClr val="FFF100"/>
          </a:solidFill>
        </p:spPr>
        <p:txBody>
          <a:bodyPr wrap="square">
            <a:spAutoFit/>
          </a:bodyPr>
          <a:lstStyle>
            <a:defPPr>
              <a:defRPr lang="ja-JP"/>
            </a:defPPr>
          </a:lstStyle>
          <a:p>
            <a:pPr marL="0" algn="l" defTabSz="914400">
              <a:lnSpc>
                <a:spcPts val="2200"/>
              </a:lnSpc>
              <a:spcAft>
                <a:spcPts val="300"/>
              </a:spcAft>
              <a:buNone/>
              <a:defRPr kumimoji="1" sz="1800" b="0" i="0" normalizeH="0" noProof="0">
                <a:uLnTx/>
                <a:uFillTx/>
                <a:latin typeface="+mn-lt"/>
                <a:ea typeface="+mn-ea"/>
                <a:cs typeface="+mn-cs"/>
              </a:defRPr>
            </a:pPr>
            <a:r>
              <a:rPr kumimoji="1" lang="ja-JP" altLang="en-US" sz="1600" b="1" i="0" normalizeH="0" noProof="0">
                <a:uLnTx/>
                <a:uFillTx/>
                <a:latin typeface="+mj-ea"/>
                <a:ea typeface="+mj-ea"/>
              </a:rPr>
              <a:t>〇種いもや苗はよく選別し、腐敗や変色があれば使用をひかえましょう。</a:t>
            </a:r>
            <a:endParaRPr lang="en-US" altLang="ja-JP" sz="1600" b="1">
              <a:latin typeface="+mj-ea"/>
              <a:ea typeface="+mj-ea"/>
            </a:endParaRPr>
          </a:p>
          <a:p>
            <a:pPr marL="0" algn="l" defTabSz="914400">
              <a:lnSpc>
                <a:spcPts val="2200"/>
              </a:lnSpc>
              <a:spcAft>
                <a:spcPts val="300"/>
              </a:spcAft>
              <a:buNone/>
              <a:defRPr kumimoji="1" sz="1800" b="0" i="0" normalizeH="0" noProof="0">
                <a:uLnTx/>
                <a:uFillTx/>
                <a:latin typeface="+mn-lt"/>
                <a:ea typeface="+mn-ea"/>
                <a:cs typeface="+mn-cs"/>
              </a:defRPr>
            </a:pPr>
            <a:r>
              <a:rPr kumimoji="1" lang="ja-JP" altLang="en-US" sz="1600" b="1" i="0" normalizeH="0" noProof="0">
                <a:uLnTx/>
                <a:uFillTx/>
                <a:latin typeface="+mj-ea"/>
                <a:ea typeface="+mj-ea"/>
              </a:rPr>
              <a:t>〇早期発見が重要です。茎等に症状が出ていないか、畑をよく観察しましょう。</a:t>
            </a:r>
            <a:endParaRPr lang="en-US" altLang="ja-JP" sz="1600" b="1">
              <a:latin typeface="+mj-ea"/>
              <a:ea typeface="+mj-ea"/>
            </a:endParaRPr>
          </a:p>
        </p:txBody>
      </p:sp>
      <p:sp>
        <p:nvSpPr>
          <p:cNvPr id="7" name="テキスト ボックス 6"/>
          <p:cNvSpPr txBox="1"/>
          <p:nvPr/>
        </p:nvSpPr>
        <p:spPr>
          <a:xfrm>
            <a:off x="137213" y="646396"/>
            <a:ext cx="6583572" cy="949866"/>
          </a:xfrm>
          <a:prstGeom prst="rect">
            <a:avLst/>
          </a:prstGeom>
          <a:noFill/>
          <a:ln w="3175">
            <a:noFill/>
          </a:ln>
        </p:spPr>
        <p:txBody>
          <a:bodyPr wrap="square" tIns="36000" bIns="36000" rtlCol="0" anchor="ctr" anchorCtr="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3000" b="0" i="0" normalizeH="0" noProof="0">
                <a:ln w="1270">
                  <a:noFill/>
                </a:ln>
                <a:solidFill>
                  <a:srgbClr val="FFC000"/>
                </a:solidFill>
                <a:effectLst>
                  <a:glow rad="25400">
                    <a:srgbClr val="C00000"/>
                  </a:glow>
                </a:effectLst>
                <a:uLnTx/>
                <a:uFillTx/>
                <a:latin typeface="+mj-ea"/>
                <a:ea typeface="+mj-ea"/>
                <a:cs typeface="メイリオ" panose="020b0604030504040204" pitchFamily="50" charset="-128"/>
              </a:rPr>
              <a:t>サツマイモ基腐（もとぐされ）病</a:t>
            </a:r>
            <a:endParaRPr kumimoji="1" lang="en-US" altLang="ja-JP" sz="3000">
              <a:ln w="1270">
                <a:noFill/>
              </a:ln>
              <a:solidFill>
                <a:srgbClr val="FFC000"/>
              </a:solidFill>
              <a:effectLst>
                <a:glow rad="25400">
                  <a:srgbClr val="C00000"/>
                </a:glow>
              </a:effectLst>
              <a:latin typeface="+mj-ea"/>
              <a:ea typeface="+mj-ea"/>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2500" b="0" i="0" normalizeH="0" noProof="0">
                <a:ln w="1270">
                  <a:noFill/>
                </a:ln>
                <a:effectLst/>
                <a:uLnTx/>
                <a:uFillTx/>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の発生にご注意ください</a:t>
            </a:r>
          </a:p>
        </p:txBody>
      </p:sp>
      <p:sp>
        <p:nvSpPr>
          <p:cNvPr id="11" name="テキスト ボックス 10">
            <a:extLst>
              <a:ext uri="{FF2B5EF4-FFF2-40B4-BE49-F238E27FC236}">
                <a16:creationId xmlns:a16="http://schemas.microsoft.com/office/drawing/2014/main" id="{2ABE7DB7-7A44-4DBC-9ABD-597995F77379}"/>
              </a:ext>
            </a:extLst>
          </p:cNvPr>
          <p:cNvSpPr txBox="1"/>
          <p:nvPr/>
        </p:nvSpPr>
        <p:spPr>
          <a:xfrm>
            <a:off x="301984" y="22273"/>
            <a:ext cx="6254030" cy="523220"/>
          </a:xfrm>
          <a:prstGeom prst="rect">
            <a:avLst/>
          </a:prstGeom>
          <a:solidFill>
            <a:schemeClr val="bg1"/>
          </a:solidFill>
          <a:ln w="3175">
            <a:solidFill>
              <a:schemeClr val="tx1"/>
            </a:solid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0" i="0" normalizeH="0" noProof="0">
                <a:uLnTx/>
                <a:uFillTx/>
                <a:latin typeface="HGP創英角ﾎﾟｯﾌﾟ体" panose="040b0a00000000000000" pitchFamily="50" charset="-128"/>
                <a:ea typeface="HGP創英角ﾎﾟｯﾌﾟ体" panose="040b0a00000000000000" pitchFamily="50" charset="-128"/>
              </a:rPr>
              <a:t> サツマイモを栽培されているみなさんへ</a:t>
            </a:r>
          </a:p>
        </p:txBody>
      </p:sp>
      <p:sp>
        <p:nvSpPr>
          <p:cNvPr id="13" name="テキスト ボックス 12">
            <a:extLst>
              <a:ext uri="{FF2B5EF4-FFF2-40B4-BE49-F238E27FC236}">
                <a16:creationId xmlns:a16="http://schemas.microsoft.com/office/drawing/2014/main" id="{E753254D-74E5-4CC5-B026-9F1AF734B22F}"/>
              </a:ext>
            </a:extLst>
          </p:cNvPr>
          <p:cNvSpPr txBox="1"/>
          <p:nvPr/>
        </p:nvSpPr>
        <p:spPr>
          <a:xfrm>
            <a:off x="154364" y="3152800"/>
            <a:ext cx="6514996" cy="1344727"/>
          </a:xfrm>
          <a:prstGeom prst="rect">
            <a:avLst/>
          </a:prstGeom>
          <a:noFill/>
          <a:ln w="3175">
            <a:noFill/>
          </a:ln>
        </p:spPr>
        <p:txBody>
          <a:bodyPr wrap="square" rtlCol="0">
            <a:spAutoFit/>
          </a:bodyPr>
          <a:lstStyle>
            <a:defPPr>
              <a:defRPr lang="ja-JP"/>
            </a:defPPr>
          </a:lstStyle>
          <a:p>
            <a:pPr marL="0" algn="l" defTabSz="914400">
              <a:lnSpc>
                <a:spcPts val="2500"/>
              </a:lnSpc>
              <a:buNone/>
              <a:defRPr kumimoji="1" sz="1800" b="0" i="0" normalizeH="0" noProof="0">
                <a:uLnTx/>
                <a:uFillTx/>
                <a:latin typeface="+mn-lt"/>
                <a:ea typeface="+mn-ea"/>
                <a:cs typeface="+mn-cs"/>
              </a:defRPr>
            </a:pPr>
            <a:r>
              <a:rPr kumimoji="1" lang="en-US" altLang="ja-JP" sz="1600" b="0" i="0" normalizeH="0" noProof="0">
                <a:uLnTx/>
                <a:uFillTx/>
                <a:latin typeface="+mn-lt"/>
                <a:ea typeface="+mn-ea"/>
                <a:cs typeface="+mn-cs"/>
              </a:rPr>
              <a:t>〈</a:t>
            </a:r>
            <a:r>
              <a:rPr kumimoji="1" lang="ja-JP" altLang="en-US" sz="1600" b="0" i="0" normalizeH="0" noProof="0">
                <a:uLnTx/>
                <a:uFillTx/>
                <a:latin typeface="+mn-lt"/>
                <a:ea typeface="+mn-ea"/>
                <a:cs typeface="+mn-cs"/>
              </a:rPr>
              <a:t>病気の特徴</a:t>
            </a:r>
            <a:r>
              <a:rPr kumimoji="1" lang="en-US" altLang="ja-JP" sz="1600" b="0" i="0" normalizeH="0" noProof="0">
                <a:uLnTx/>
                <a:uFillTx/>
                <a:latin typeface="+mn-lt"/>
                <a:ea typeface="+mn-ea"/>
                <a:cs typeface="+mn-cs"/>
              </a:rPr>
              <a:t>〉</a:t>
            </a:r>
          </a:p>
          <a:p>
            <a:pPr marL="0" algn="l" defTabSz="914400">
              <a:lnSpc>
                <a:spcPts val="2500"/>
              </a:lnSpc>
              <a:buNone/>
              <a:defRPr kumimoji="1" sz="1800" b="0" i="0" normalizeH="0" noProof="0">
                <a:uLnTx/>
                <a:uFillTx/>
                <a:latin typeface="+mn-lt"/>
                <a:ea typeface="+mn-ea"/>
                <a:cs typeface="+mn-cs"/>
              </a:defRPr>
            </a:pPr>
            <a:r>
              <a:rPr kumimoji="1" lang="ja-JP" altLang="en-US" sz="1600" b="0" i="0" normalizeH="0" noProof="0">
                <a:uLnTx/>
                <a:uFillTx/>
                <a:latin typeface="+mn-lt"/>
                <a:ea typeface="+mn-ea"/>
                <a:cs typeface="+mn-cs"/>
              </a:rPr>
              <a:t>・感染した株は茎の地際部が黒変～黒褐色に変色し、茎葉は黄色や紫色</a:t>
            </a:r>
            <a:endParaRPr kumimoji="1" lang="en-US" altLang="ja-JP" sz="1600"/>
          </a:p>
          <a:p>
            <a:pPr marL="0" algn="l" defTabSz="914400">
              <a:lnSpc>
                <a:spcPts val="2500"/>
              </a:lnSpc>
              <a:buNone/>
              <a:defRPr kumimoji="1" sz="1800" b="0" i="0" normalizeH="0" noProof="0">
                <a:uLnTx/>
                <a:uFillTx/>
                <a:latin typeface="+mn-lt"/>
                <a:ea typeface="+mn-ea"/>
                <a:cs typeface="+mn-cs"/>
              </a:defRPr>
            </a:pPr>
            <a:r>
              <a:rPr kumimoji="1" lang="ja-JP" altLang="en-US" sz="1600" b="0" i="0" normalizeH="0" noProof="0">
                <a:uLnTx/>
                <a:uFillTx/>
                <a:latin typeface="+mn-lt"/>
                <a:ea typeface="+mn-ea"/>
                <a:cs typeface="+mn-cs"/>
              </a:rPr>
              <a:t>  に変色して、症状が進むと壊死します。</a:t>
            </a:r>
            <a:endParaRPr kumimoji="1" lang="en-US" altLang="ja-JP" sz="1600"/>
          </a:p>
          <a:p>
            <a:pPr marL="0" algn="l" defTabSz="914400">
              <a:lnSpc>
                <a:spcPts val="2500"/>
              </a:lnSpc>
              <a:buNone/>
              <a:defRPr kumimoji="1" sz="1800" b="0" i="0" normalizeH="0" noProof="0">
                <a:uLnTx/>
                <a:uFillTx/>
                <a:latin typeface="+mn-lt"/>
                <a:ea typeface="+mn-ea"/>
                <a:cs typeface="+mn-cs"/>
              </a:defRPr>
            </a:pPr>
            <a:r>
              <a:rPr kumimoji="1" lang="ja-JP" altLang="en-US" sz="1600" b="0" i="0" normalizeH="0" noProof="0">
                <a:uLnTx/>
                <a:uFillTx/>
                <a:latin typeface="+mn-lt"/>
                <a:ea typeface="+mn-ea"/>
                <a:cs typeface="+mn-cs"/>
              </a:rPr>
              <a:t>・いもでは主になり首側（茎のつけ根側）から腐敗します。</a:t>
            </a:r>
            <a:endParaRPr lang="en-US" altLang="ja-JP" sz="1600"/>
          </a:p>
        </p:txBody>
      </p:sp>
      <p:pic>
        <p:nvPicPr>
          <p:cNvPr id="16" name="図 15">
            <a:extLst>
              <a:ext uri="{FF2B5EF4-FFF2-40B4-BE49-F238E27FC236}">
                <a16:creationId xmlns:a16="http://schemas.microsoft.com/office/drawing/2014/main" id="{21607DED-640F-4F6B-AE75-D5329696288E}"/>
              </a:ext>
            </a:extLst>
          </p:cNvPr>
          <p:cNvPicPr>
            <a:picLocks noChangeAspect="1"/>
          </p:cNvPicPr>
          <p:nvPr/>
        </p:nvPicPr>
        <p:blipFill>
          <a:blip r:embed="rId3"/>
          <a:stretch>
            <a:fillRect/>
          </a:stretch>
        </p:blipFill>
        <p:spPr>
          <a:xfrm rot="5400000">
            <a:off x="2108682" y="4848989"/>
            <a:ext cx="2502333" cy="1866494"/>
          </a:xfrm>
          <a:prstGeom prst="rect">
            <a:avLst/>
          </a:prstGeom>
        </p:spPr>
      </p:pic>
      <p:pic>
        <p:nvPicPr>
          <p:cNvPr id="17" name="図 16">
            <a:extLst>
              <a:ext uri="{FF2B5EF4-FFF2-40B4-BE49-F238E27FC236}">
                <a16:creationId xmlns:a16="http://schemas.microsoft.com/office/drawing/2014/main" id="{FC534D6A-EA7F-4A2D-B458-9EF2604D0FEE}"/>
              </a:ext>
            </a:extLst>
          </p:cNvPr>
          <p:cNvPicPr>
            <a:picLocks noChangeAspect="1"/>
          </p:cNvPicPr>
          <p:nvPr/>
        </p:nvPicPr>
        <p:blipFill>
          <a:blip r:embed="rId4"/>
          <a:stretch>
            <a:fillRect/>
          </a:stretch>
        </p:blipFill>
        <p:spPr>
          <a:xfrm rot="5400000">
            <a:off x="4151451" y="4839228"/>
            <a:ext cx="2503048" cy="1866497"/>
          </a:xfrm>
          <a:prstGeom prst="rect">
            <a:avLst/>
          </a:prstGeom>
        </p:spPr>
      </p:pic>
      <p:sp>
        <p:nvSpPr>
          <p:cNvPr id="20" name="テキスト ボックス 19">
            <a:extLst>
              <a:ext uri="{FF2B5EF4-FFF2-40B4-BE49-F238E27FC236}">
                <a16:creationId xmlns:a16="http://schemas.microsoft.com/office/drawing/2014/main" id="{6E1FCACA-F3FC-40AB-9EF7-FAC97B0A5030}"/>
              </a:ext>
            </a:extLst>
          </p:cNvPr>
          <p:cNvSpPr txBox="1"/>
          <p:nvPr/>
        </p:nvSpPr>
        <p:spPr>
          <a:xfrm>
            <a:off x="502939" y="7029164"/>
            <a:ext cx="1908135" cy="276999"/>
          </a:xfrm>
          <a:prstGeom prst="rect">
            <a:avLst/>
          </a:prstGeom>
          <a:noFill/>
          <a:ln w="3175">
            <a:no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200" b="0" i="0" normalizeH="0" noProof="0">
                <a:uLnTx/>
                <a:uFillTx/>
                <a:latin typeface="+mn-lt"/>
                <a:ea typeface="+mn-ea"/>
                <a:cs typeface="+mn-cs"/>
              </a:rPr>
              <a:t>▲変色し、生育不良の株</a:t>
            </a:r>
            <a:endParaRPr kumimoji="1" lang="ja-JP" altLang="en-US" sz="1200"/>
          </a:p>
        </p:txBody>
      </p:sp>
      <p:sp>
        <p:nvSpPr>
          <p:cNvPr id="24" name="テキスト ボックス 23">
            <a:extLst>
              <a:ext uri="{FF2B5EF4-FFF2-40B4-BE49-F238E27FC236}">
                <a16:creationId xmlns:a16="http://schemas.microsoft.com/office/drawing/2014/main" id="{CCDC8762-2B2C-41D0-835F-4CAFCD451F35}"/>
              </a:ext>
            </a:extLst>
          </p:cNvPr>
          <p:cNvSpPr txBox="1"/>
          <p:nvPr/>
        </p:nvSpPr>
        <p:spPr>
          <a:xfrm>
            <a:off x="2426602" y="7035715"/>
            <a:ext cx="1908135" cy="276999"/>
          </a:xfrm>
          <a:prstGeom prst="rect">
            <a:avLst/>
          </a:prstGeom>
          <a:noFill/>
          <a:ln w="3175">
            <a:no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200" b="0" i="0" normalizeH="0" noProof="0">
                <a:uLnTx/>
                <a:uFillTx/>
                <a:latin typeface="+mn-lt"/>
                <a:ea typeface="+mn-ea"/>
                <a:cs typeface="+mn-cs"/>
              </a:rPr>
              <a:t>▲株の基部の変色</a:t>
            </a:r>
            <a:endParaRPr kumimoji="1" lang="ja-JP" altLang="en-US" sz="1200"/>
          </a:p>
        </p:txBody>
      </p:sp>
      <p:sp>
        <p:nvSpPr>
          <p:cNvPr id="25" name="テキスト ボックス 24">
            <a:extLst>
              <a:ext uri="{FF2B5EF4-FFF2-40B4-BE49-F238E27FC236}">
                <a16:creationId xmlns:a16="http://schemas.microsoft.com/office/drawing/2014/main" id="{573A6FD0-66B3-4536-9B74-5E111BB0B970}"/>
              </a:ext>
            </a:extLst>
          </p:cNvPr>
          <p:cNvSpPr txBox="1"/>
          <p:nvPr/>
        </p:nvSpPr>
        <p:spPr>
          <a:xfrm>
            <a:off x="4365104" y="7026862"/>
            <a:ext cx="2430154" cy="276999"/>
          </a:xfrm>
          <a:prstGeom prst="rect">
            <a:avLst/>
          </a:prstGeom>
          <a:noFill/>
          <a:ln w="3175">
            <a:no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200" b="0" i="0" normalizeH="0" noProof="0">
                <a:uLnTx/>
                <a:uFillTx/>
                <a:latin typeface="+mn-lt"/>
                <a:ea typeface="+mn-ea"/>
                <a:cs typeface="+mn-cs"/>
              </a:rPr>
              <a:t>▲感染し腐敗したいも（左：断面）</a:t>
            </a:r>
            <a:endParaRPr kumimoji="1" lang="ja-JP" altLang="en-US" sz="1200"/>
          </a:p>
        </p:txBody>
      </p:sp>
      <p:sp>
        <p:nvSpPr>
          <p:cNvPr id="21" name="矢印: 右 20">
            <a:extLst>
              <a:ext uri="{FF2B5EF4-FFF2-40B4-BE49-F238E27FC236}">
                <a16:creationId xmlns:a16="http://schemas.microsoft.com/office/drawing/2014/main" id="{E3F30FA8-53AC-46EC-BB3D-FFEAD007E550}"/>
              </a:ext>
            </a:extLst>
          </p:cNvPr>
          <p:cNvSpPr/>
          <p:nvPr/>
        </p:nvSpPr>
        <p:spPr>
          <a:xfrm>
            <a:off x="2797002" y="5641164"/>
            <a:ext cx="395603" cy="200094"/>
          </a:xfrm>
          <a:prstGeom prst="rightArrow">
            <a:avLst/>
          </a:prstGeom>
          <a:solidFill>
            <a:srgbClr val="FFF100"/>
          </a:solidFill>
          <a:ln>
            <a:solidFill>
              <a:srgbClr val="FFF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3" name="テキスト ボックス 22">
            <a:extLst>
              <a:ext uri="{FF2B5EF4-FFF2-40B4-BE49-F238E27FC236}">
                <a16:creationId xmlns:a16="http://schemas.microsoft.com/office/drawing/2014/main" id="{6C8A9615-79AD-4943-BFA2-86826AA6CF3F}"/>
              </a:ext>
            </a:extLst>
          </p:cNvPr>
          <p:cNvSpPr txBox="1"/>
          <p:nvPr/>
        </p:nvSpPr>
        <p:spPr>
          <a:xfrm>
            <a:off x="187146" y="7375690"/>
            <a:ext cx="6075575" cy="338554"/>
          </a:xfrm>
          <a:prstGeom prst="rect">
            <a:avLst/>
          </a:prstGeom>
          <a:noFill/>
          <a:ln w="3175">
            <a:noFill/>
          </a:ln>
        </p:spPr>
        <p:txBody>
          <a:bodyPr wrap="square" rtlCol="0">
            <a:spAutoFit/>
          </a:bodyPr>
          <a:lstStyle>
            <a:defPPr>
              <a:defRPr lang="ja-JP"/>
            </a:defPPr>
          </a:lstStyle>
          <a:p>
            <a:pPr marL="0" lvl="0" algn="l" defTabSz="914400">
              <a:spcAft>
                <a:spcPts val="300"/>
              </a:spcAft>
              <a:buNone/>
              <a:defRPr kumimoji="1" sz="1800" b="0" i="0" normalizeH="0" noProof="0">
                <a:uLnTx/>
                <a:uFillTx/>
                <a:latin typeface="+mn-lt"/>
                <a:ea typeface="+mn-ea"/>
                <a:cs typeface="+mn-cs"/>
              </a:defRPr>
            </a:pPr>
            <a:r>
              <a:rPr kumimoji="1" lang="ja-JP" altLang="en-US" sz="1600" b="1" i="0" normalizeH="0" noProof="0">
                <a:solidFill>
                  <a:prstClr val="black"/>
                </a:solidFill>
                <a:uLnTx/>
                <a:uFillTx/>
                <a:latin typeface="+mn-lt"/>
                <a:ea typeface="+mn-ea"/>
                <a:cs typeface="+mn-cs"/>
              </a:rPr>
              <a:t>本病のまん延防止のため、以下の取り組みに御協力をお願いします。</a:t>
            </a:r>
            <a:endParaRPr lang="en-US" altLang="ja-JP" sz="1600" b="1">
              <a:solidFill>
                <a:prstClr val="black"/>
              </a:solidFill>
            </a:endParaRPr>
          </a:p>
        </p:txBody>
      </p:sp>
      <p:sp>
        <p:nvSpPr>
          <p:cNvPr id="26" name="テキスト ボックス 25">
            <a:extLst>
              <a:ext uri="{FF2B5EF4-FFF2-40B4-BE49-F238E27FC236}">
                <a16:creationId xmlns:a16="http://schemas.microsoft.com/office/drawing/2014/main" id="{96B3FF87-0998-4DA1-BE31-4EFB89E17B99}"/>
              </a:ext>
            </a:extLst>
          </p:cNvPr>
          <p:cNvSpPr txBox="1"/>
          <p:nvPr/>
        </p:nvSpPr>
        <p:spPr>
          <a:xfrm>
            <a:off x="47901" y="8409384"/>
            <a:ext cx="6493467" cy="307777"/>
          </a:xfrm>
          <a:prstGeom prst="rect">
            <a:avLst/>
          </a:prstGeom>
          <a:noFill/>
          <a:ln w="3175">
            <a:no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400" b="0" i="0" normalizeH="0" noProof="0">
                <a:uLnTx/>
                <a:uFillTx/>
                <a:latin typeface="+mn-lt"/>
                <a:ea typeface="+mn-ea"/>
                <a:cs typeface="+mn-cs"/>
              </a:rPr>
              <a:t>本病</a:t>
            </a:r>
            <a:r>
              <a:rPr kumimoji="1" lang="ja-JP" altLang="en-US" sz="1400" b="0" i="0" normalizeH="0" noProof="0">
                <a:uLnTx/>
                <a:uFillTx/>
                <a:latin typeface="+mn-lt"/>
                <a:ea typeface="+mn-ea"/>
                <a:cs typeface="+mn-cs"/>
              </a:rPr>
              <a:t>と疑われる症状を見つけた場合は</a:t>
            </a:r>
            <a:r>
              <a:rPr kumimoji="1" lang="ja-JP" altLang="en-US" sz="1400" b="0" i="0" normalizeH="0" noProof="0">
                <a:uLnTx/>
                <a:uFillTx/>
                <a:latin typeface="+mn-lt"/>
                <a:ea typeface="+mn-ea"/>
                <a:cs typeface="+mn-cs"/>
              </a:rPr>
              <a:t>、以下のいずれかに御相談ください。</a:t>
            </a:r>
          </a:p>
        </p:txBody>
      </p:sp>
      <p:sp>
        <p:nvSpPr>
          <p:cNvPr id="27" name="テキスト ボックス 26">
            <a:extLst>
              <a:ext uri="{FF2B5EF4-FFF2-40B4-BE49-F238E27FC236}">
                <a16:creationId xmlns:a16="http://schemas.microsoft.com/office/drawing/2014/main" id="{38D33081-FB26-43E7-B88E-A805AE6D7F33}"/>
              </a:ext>
            </a:extLst>
          </p:cNvPr>
          <p:cNvSpPr txBox="1"/>
          <p:nvPr/>
        </p:nvSpPr>
        <p:spPr>
          <a:xfrm>
            <a:off x="187146" y="8693383"/>
            <a:ext cx="5330086" cy="830997"/>
          </a:xfrm>
          <a:prstGeom prst="rect">
            <a:avLst/>
          </a:prstGeom>
          <a:solidFill>
            <a:srgbClr val="92D050"/>
          </a:solidFill>
          <a:ln w="3175">
            <a:solidFill>
              <a:srgbClr val="00B050"/>
            </a:solid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600" b="0" i="0" normalizeH="0" noProof="0">
                <a:uLnTx/>
                <a:uFillTx/>
                <a:latin typeface="+mn-lt"/>
                <a:ea typeface="+mn-ea"/>
                <a:cs typeface="+mn-cs"/>
              </a:rPr>
              <a:t>埼玉県農産物安全課　電話：０４８－８３０－４０５３</a:t>
            </a:r>
            <a:endParaRPr lang="en-US" altLang="ja-JP" sz="1600"/>
          </a:p>
          <a:p>
            <a:pPr marL="0" algn="l" defTabSz="914400">
              <a:buNone/>
              <a:defRPr kumimoji="1" sz="1800" b="0" i="0" normalizeH="0" noProof="0">
                <a:uLnTx/>
                <a:uFillTx/>
                <a:latin typeface="+mn-lt"/>
                <a:ea typeface="+mn-ea"/>
                <a:cs typeface="+mn-cs"/>
              </a:defRPr>
            </a:pPr>
            <a:r>
              <a:rPr kumimoji="1" lang="ja-JP" altLang="en-US" sz="1600" b="0" i="0" normalizeH="0" noProof="0">
                <a:uLnTx/>
                <a:uFillTx/>
                <a:latin typeface="+mn-lt"/>
                <a:ea typeface="+mn-ea"/>
                <a:cs typeface="+mn-cs"/>
              </a:rPr>
              <a:t>埼玉県病害虫防除所　電話：０４８－５３９－０６６１</a:t>
            </a:r>
            <a:endParaRPr lang="en-US" altLang="ja-JP" sz="1600"/>
          </a:p>
          <a:p>
            <a:pPr marL="0" algn="l" defTabSz="914400">
              <a:buNone/>
              <a:defRPr kumimoji="1" sz="1800" b="0" i="0" normalizeH="0" noProof="0">
                <a:uLnTx/>
                <a:uFillTx/>
                <a:latin typeface="+mn-lt"/>
                <a:ea typeface="+mn-ea"/>
                <a:cs typeface="+mn-cs"/>
              </a:defRPr>
            </a:pPr>
            <a:r>
              <a:rPr kumimoji="1" lang="ja-JP" altLang="en-US" sz="1600" b="0" i="0" normalizeH="0" noProof="0">
                <a:uLnTx/>
                <a:uFillTx/>
                <a:latin typeface="+mn-lt"/>
                <a:ea typeface="+mn-ea"/>
                <a:cs typeface="+mn-cs"/>
              </a:rPr>
              <a:t>埼玉県</a:t>
            </a:r>
            <a:r>
              <a:rPr kumimoji="1" lang="ja-JP" altLang="en-US" sz="1600" b="0" i="0" normalizeH="0" noProof="0">
                <a:uLnTx/>
                <a:uFillTx/>
                <a:latin typeface="+mn-lt"/>
                <a:ea typeface="+mn-ea"/>
                <a:cs typeface="+mn-cs"/>
              </a:rPr>
              <a:t>春日部</a:t>
            </a:r>
            <a:r>
              <a:rPr kumimoji="1" lang="ja-JP" altLang="en-US" sz="1600" b="0" i="0" normalizeH="0" noProof="0">
                <a:uLnTx/>
                <a:uFillTx/>
                <a:latin typeface="+mn-lt"/>
                <a:ea typeface="+mn-ea"/>
                <a:cs typeface="+mn-cs"/>
              </a:rPr>
              <a:t>農林振興センター 電話：０４８－７３７－２１３４</a:t>
            </a:r>
          </a:p>
        </p:txBody>
      </p:sp>
      <p:sp>
        <p:nvSpPr>
          <p:cNvPr id="29" name="テキスト ボックス 28">
            <a:extLst>
              <a:ext uri="{FF2B5EF4-FFF2-40B4-BE49-F238E27FC236}">
                <a16:creationId xmlns:a16="http://schemas.microsoft.com/office/drawing/2014/main" id="{095A0568-412F-4BF5-96EB-D59EB3EE9038}"/>
              </a:ext>
            </a:extLst>
          </p:cNvPr>
          <p:cNvSpPr txBox="1"/>
          <p:nvPr/>
        </p:nvSpPr>
        <p:spPr>
          <a:xfrm>
            <a:off x="45649" y="9549705"/>
            <a:ext cx="6893872" cy="215444"/>
          </a:xfrm>
          <a:prstGeom prst="rect">
            <a:avLst/>
          </a:prstGeom>
          <a:noFill/>
          <a:ln w="3175">
            <a:no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800" b="0" i="0" normalizeH="0" noProof="0">
                <a:uLnTx/>
                <a:uFillTx/>
                <a:latin typeface="+mn-lt"/>
                <a:ea typeface="+mn-ea"/>
                <a:cs typeface="+mn-cs"/>
              </a:rPr>
              <a:t>出典：生研支援センターイノベーション創出強化研究推進事業（</a:t>
            </a:r>
            <a:r>
              <a:rPr kumimoji="1" lang="en-US" altLang="ja-JP" sz="800" b="0" i="0" normalizeH="0" noProof="0">
                <a:uLnTx/>
                <a:uFillTx/>
                <a:latin typeface="+mn-lt"/>
                <a:ea typeface="+mn-ea"/>
                <a:cs typeface="+mn-cs"/>
              </a:rPr>
              <a:t>01020C</a:t>
            </a:r>
            <a:r>
              <a:rPr kumimoji="1" lang="ja-JP" altLang="en-US" sz="800" b="0" i="0" normalizeH="0" noProof="0">
                <a:uLnTx/>
                <a:uFillTx/>
                <a:latin typeface="+mn-lt"/>
                <a:ea typeface="+mn-ea"/>
                <a:cs typeface="+mn-cs"/>
              </a:rPr>
              <a:t>）令和２年度版マニュアル「サツマイモ基腐病の発生生態と防除対策」</a:t>
            </a:r>
            <a:endParaRPr kumimoji="1" lang="ja-JP" altLang="en-US" sz="800"/>
          </a:p>
        </p:txBody>
      </p:sp>
      <p:pic>
        <p:nvPicPr>
          <p:cNvPr id="30" name="Picture 2" descr="C:\Users\105210\Desktop\こばとん\5-5\5-5-06.png">
            <a:extLst>
              <a:ext uri="{FF2B5EF4-FFF2-40B4-BE49-F238E27FC236}">
                <a16:creationId xmlns:a16="http://schemas.microsoft.com/office/drawing/2014/main" id="{D5D43BE7-DF80-49CD-887A-BF7DC7978A9F}"/>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866606" y="8787289"/>
            <a:ext cx="648072" cy="596136"/>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82F0B859-8E45-485B-997A-34646B63E7E6}"/>
              </a:ext>
            </a:extLst>
          </p:cNvPr>
          <p:cNvSpPr txBox="1"/>
          <p:nvPr/>
        </p:nvSpPr>
        <p:spPr>
          <a:xfrm>
            <a:off x="5866606" y="9345831"/>
            <a:ext cx="648072" cy="215444"/>
          </a:xfrm>
          <a:prstGeom prst="rect">
            <a:avLst/>
          </a:prstGeom>
          <a:noFill/>
          <a:ln w="3175">
            <a:noFill/>
          </a:ln>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800" b="0" i="0" normalizeH="0" noProof="0">
                <a:uLnTx/>
                <a:uFillTx/>
                <a:latin typeface="+mn-lt"/>
                <a:ea typeface="+mn-ea"/>
                <a:cs typeface="+mn-cs"/>
              </a:rPr>
              <a:t>コバトン</a:t>
            </a:r>
          </a:p>
        </p:txBody>
      </p:sp>
      <p:pic>
        <p:nvPicPr>
          <p:cNvPr id="2" name="図 1">
            <a:extLst>
              <a:ext uri="{FF2B5EF4-FFF2-40B4-BE49-F238E27FC236}">
                <a16:creationId xmlns:a16="http://schemas.microsoft.com/office/drawing/2014/main" id="{E8D8DE7C-7522-4DD4-AF6A-2C803D73033D}"/>
              </a:ext>
            </a:extLst>
          </p:cNvPr>
          <p:cNvPicPr>
            <a:picLocks noChangeAspect="1"/>
          </p:cNvPicPr>
          <p:nvPr/>
        </p:nvPicPr>
        <p:blipFill>
          <a:blip r:embed="rId6"/>
          <a:stretch>
            <a:fillRect/>
          </a:stretch>
        </p:blipFill>
        <p:spPr>
          <a:xfrm>
            <a:off x="575723" y="4531540"/>
            <a:ext cx="1653912" cy="2492461"/>
          </a:xfrm>
          <a:prstGeom prst="rect">
            <a:avLst/>
          </a:prstGeom>
        </p:spPr>
      </p:pic>
      <p:sp>
        <p:nvSpPr>
          <p:cNvPr id="22" name="円: 塗りつぶしなし 21">
            <a:extLst>
              <a:ext uri="{FF2B5EF4-FFF2-40B4-BE49-F238E27FC236}">
                <a16:creationId xmlns:a16="http://schemas.microsoft.com/office/drawing/2014/main" id="{E8C9E357-D91B-4D50-B8D0-62A03F800E33}"/>
              </a:ext>
            </a:extLst>
          </p:cNvPr>
          <p:cNvSpPr/>
          <p:nvPr/>
        </p:nvSpPr>
        <p:spPr>
          <a:xfrm>
            <a:off x="769601" y="4953000"/>
            <a:ext cx="1224885" cy="944177"/>
          </a:xfrm>
          <a:prstGeom prst="donut">
            <a:avLst>
              <a:gd name="adj" fmla="val 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C4168DD7-4244-4915-97EE-1F6C8F9F3591}"/>
              </a:ext>
            </a:extLst>
          </p:cNvPr>
          <p:cNvSpPr txBox="1"/>
          <p:nvPr/>
        </p:nvSpPr>
        <p:spPr>
          <a:xfrm>
            <a:off x="45649" y="9710597"/>
            <a:ext cx="3457878" cy="215444"/>
          </a:xfrm>
          <a:prstGeom prst="rect">
            <a:avLst/>
          </a:prstGeom>
          <a:noFill/>
          <a:ln w="3175">
            <a:noFill/>
          </a:ln>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800" b="0" i="0" normalizeH="0" noProof="0">
                <a:uLnTx/>
                <a:uFillTx/>
                <a:latin typeface="+mn-lt"/>
                <a:ea typeface="+mn-ea"/>
                <a:cs typeface="+mn-cs"/>
              </a:rPr>
              <a:t>発行：埼玉県農林部農産物安全課（令和３年６月）</a:t>
            </a:r>
          </a:p>
        </p:txBody>
      </p:sp>
    </p:spTree>
    <p:extLst>
      <p:ext uri="{BB962C8B-B14F-4D97-AF65-F5344CB8AC3E}">
        <p14:creationId xmlns:p14="http://schemas.microsoft.com/office/powerpoint/2010/main" val="2298918622"/>
      </p:ext>
    </p:extLst>
  </p:cSld>
  <p:clrMapOvr>
    <a:masterClrMapping/>
  </p:clrMapOvr>
  <p:transition/>
  <p:timing/>
</p:sld>
</file>

<file path=ppt/tags/tag1.xml><?xml version="1.0" encoding="utf-8"?>
<p:tagLst xmlns:p="http://schemas.openxmlformats.org/presentationml/2006/main">
  <p:tag name="AS_NET" val="2.0.50727.8745"/>
  <p:tag name="AS_OS" val="Microsoft Windows NT 6.2.9200.0"/>
  <p:tag name="AS_RELEASE_DATE" val="2017.11.20"/>
  <p:tag name="AS_TITLE" val="Aspose.Slides for .NET 3.5 Client Profile"/>
  <p:tag name="AS_VERSION" val="17.11"/>
</p:tagLst>
</file>

<file path=ppt/theme/theme1.xml><?xml version="1.0" encoding="utf-8"?>
<a:theme xmlns:r="http://schemas.openxmlformats.org/officeDocument/2006/relationships"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w="3175">
          <a:solidFill>
            <a:schemeClr val="tx1"/>
          </a:solidFill>
        </a:ln>
      </a:spPr>
      <a:bodyPr wrap="square" rtlCol="0">
        <a:spAutoFit/>
      </a:bodyPr>
      <a:lstStyle>
        <a:defPPr>
          <a:defRPr sz="1200" dirty="0" smtClean="0"/>
        </a:defPPr>
      </a:lstStyle>
    </a:txDef>
  </a:objectDefaults>
</a:theme>
</file>

<file path=ppt/theme/theme2.xml><?xml version="1.0" encoding="utf-8"?>
<a:theme xmlns:r="http://schemas.openxmlformats.org/officeDocument/2006/relationships"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22</Paragraphs>
  <Slides>1</Slides>
  <Notes>1</Notes>
  <TotalTime>1</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Office Theme</vt:lpstr>
      <vt:lpstr>Slide 1</vt:lpstr>
    </vt:vector>
  </TitlesOfParts>
  <LinksUpToDate>0</LinksUpToDate>
  <SharedDoc>0</SharedDoc>
  <HyperlinksChanged>0</HyperlinksChanged>
  <Application>Aspose.Slides for .NET</Application>
  <AppVersion>17.1100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2021-06-25T14:55:57.966</cp:lastPrinted>
  <dcterms:created xsi:type="dcterms:W3CDTF">2021-06-25T05:55:57Z</dcterms:created>
  <dcterms:modified xsi:type="dcterms:W3CDTF">2021-06-25T05:55:59Z</dcterms:modified>
</cp:coreProperties>
</file>